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3"/>
  </p:handoutMasterIdLst>
  <p:sldIdLst>
    <p:sldId id="256" r:id="rId2"/>
    <p:sldId id="261" r:id="rId3"/>
    <p:sldId id="264" r:id="rId4"/>
    <p:sldId id="269" r:id="rId5"/>
    <p:sldId id="270" r:id="rId6"/>
    <p:sldId id="271" r:id="rId7"/>
    <p:sldId id="272" r:id="rId8"/>
    <p:sldId id="275" r:id="rId9"/>
    <p:sldId id="273" r:id="rId10"/>
    <p:sldId id="274" r:id="rId11"/>
    <p:sldId id="260" r:id="rId12"/>
    <p:sldId id="276" r:id="rId13"/>
    <p:sldId id="268" r:id="rId14"/>
    <p:sldId id="278" r:id="rId15"/>
    <p:sldId id="277" r:id="rId16"/>
    <p:sldId id="279" r:id="rId17"/>
    <p:sldId id="282" r:id="rId18"/>
    <p:sldId id="280" r:id="rId19"/>
    <p:sldId id="283" r:id="rId20"/>
    <p:sldId id="284" r:id="rId21"/>
    <p:sldId id="285" r:id="rId2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828"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C748BCE3-260C-42F3-BE7F-51D41CB96C42}" type="datetimeFigureOut">
              <a:rPr lang="en-GB" smtClean="0"/>
              <a:t>19/12/2015</a:t>
            </a:fld>
            <a:endParaRPr lang="en-GB"/>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C1A21790-7864-4E13-BA4D-0B5C9F78C15A}" type="slidenum">
              <a:rPr lang="en-GB" smtClean="0"/>
              <a:t>‹#›</a:t>
            </a:fld>
            <a:endParaRPr lang="en-GB"/>
          </a:p>
        </p:txBody>
      </p:sp>
    </p:spTree>
    <p:extLst>
      <p:ext uri="{BB962C8B-B14F-4D97-AF65-F5344CB8AC3E}">
        <p14:creationId xmlns:p14="http://schemas.microsoft.com/office/powerpoint/2010/main" val="248052283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E59159B-862D-4390-B37C-66AA0C77B2A5}"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3723265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59159B-862D-4390-B37C-66AA0C77B2A5}"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29580645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59159B-862D-4390-B37C-66AA0C77B2A5}"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2820461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59159B-862D-4390-B37C-66AA0C77B2A5}"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67577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E59159B-862D-4390-B37C-66AA0C77B2A5}" type="datetimeFigureOut">
              <a:rPr lang="en-GB" smtClean="0"/>
              <a:t>19/12/2015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3006586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59159B-862D-4390-B37C-66AA0C77B2A5}" type="datetimeFigureOut">
              <a:rPr lang="en-GB" smtClean="0"/>
              <a:t>19/12/2015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28562481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59159B-862D-4390-B37C-66AA0C77B2A5}" type="datetimeFigureOut">
              <a:rPr lang="en-GB" smtClean="0"/>
              <a:t>19/12/2015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1996873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59159B-862D-4390-B37C-66AA0C77B2A5}" type="datetimeFigureOut">
              <a:rPr lang="en-GB" smtClean="0"/>
              <a:t>19/12/2015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3451058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9159B-862D-4390-B37C-66AA0C77B2A5}" type="datetimeFigureOut">
              <a:rPr lang="en-GB" smtClean="0"/>
              <a:t>19/12/2015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393780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9159B-862D-4390-B37C-66AA0C77B2A5}" type="datetimeFigureOut">
              <a:rPr lang="en-GB" smtClean="0"/>
              <a:t>19/12/2015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53612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E59159B-862D-4390-B37C-66AA0C77B2A5}" type="datetimeFigureOut">
              <a:rPr lang="en-GB" smtClean="0"/>
              <a:t>19/12/2015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262290-0F65-4D5D-BBE5-42F6A35D479A}" type="slidenum">
              <a:rPr lang="en-GB" smtClean="0"/>
              <a:t>‹#›</a:t>
            </a:fld>
            <a:endParaRPr lang="en-GB"/>
          </a:p>
        </p:txBody>
      </p:sp>
    </p:spTree>
    <p:extLst>
      <p:ext uri="{BB962C8B-B14F-4D97-AF65-F5344CB8AC3E}">
        <p14:creationId xmlns:p14="http://schemas.microsoft.com/office/powerpoint/2010/main" val="104604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9159B-862D-4390-B37C-66AA0C77B2A5}" type="datetimeFigureOut">
              <a:rPr lang="en-GB" smtClean="0"/>
              <a:t>19/12/2015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262290-0F65-4D5D-BBE5-42F6A35D479A}" type="slidenum">
              <a:rPr lang="en-GB" smtClean="0"/>
              <a:t>‹#›</a:t>
            </a:fld>
            <a:endParaRPr lang="en-GB"/>
          </a:p>
        </p:txBody>
      </p:sp>
    </p:spTree>
    <p:extLst>
      <p:ext uri="{BB962C8B-B14F-4D97-AF65-F5344CB8AC3E}">
        <p14:creationId xmlns:p14="http://schemas.microsoft.com/office/powerpoint/2010/main" val="396546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1331640" y="260648"/>
            <a:ext cx="6336704" cy="792088"/>
          </a:xfrm>
          <a:prstGeom prst="rect">
            <a:avLst/>
          </a:prstGeom>
          <a:solidFill>
            <a:srgbClr val="FF0000"/>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dirty="0" smtClean="0">
                <a:solidFill>
                  <a:schemeClr val="bg1"/>
                </a:solidFill>
              </a:rPr>
              <a:t>Giving and receiving</a:t>
            </a:r>
            <a:endParaRPr lang="en-GB" dirty="0">
              <a:solidFill>
                <a:schemeClr val="bg1"/>
              </a:solidFill>
            </a:endParaRPr>
          </a:p>
        </p:txBody>
      </p:sp>
      <p:pic>
        <p:nvPicPr>
          <p:cNvPr id="2"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1772816"/>
            <a:ext cx="2514600" cy="366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844824"/>
            <a:ext cx="4667250" cy="3648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33651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920880" cy="778098"/>
          </a:xfrm>
          <a:solidFill>
            <a:srgbClr val="FF0000"/>
          </a:solidFill>
        </p:spPr>
        <p:txBody>
          <a:bodyPr>
            <a:normAutofit fontScale="90000"/>
          </a:bodyPr>
          <a:lstStyle/>
          <a:p>
            <a:r>
              <a:rPr lang="en-GB" dirty="0" smtClean="0">
                <a:solidFill>
                  <a:schemeClr val="bg1"/>
                </a:solidFill>
              </a:rPr>
              <a:t>Another question, a different spirit</a:t>
            </a:r>
            <a:endParaRPr lang="en-GB" dirty="0">
              <a:solidFill>
                <a:schemeClr val="bg1"/>
              </a:solidFill>
            </a:endParaRPr>
          </a:p>
        </p:txBody>
      </p:sp>
      <p:sp>
        <p:nvSpPr>
          <p:cNvPr id="4" name="Content Placeholder 3"/>
          <p:cNvSpPr>
            <a:spLocks noGrp="1"/>
          </p:cNvSpPr>
          <p:nvPr>
            <p:ph idx="1"/>
          </p:nvPr>
        </p:nvSpPr>
        <p:spPr>
          <a:xfrm>
            <a:off x="107504" y="1124744"/>
            <a:ext cx="8856984" cy="5400600"/>
          </a:xfrm>
        </p:spPr>
        <p:txBody>
          <a:bodyPr>
            <a:normAutofit fontScale="92500"/>
          </a:bodyPr>
          <a:lstStyle/>
          <a:p>
            <a:r>
              <a:rPr lang="en-GB" dirty="0"/>
              <a:t>  </a:t>
            </a:r>
            <a:r>
              <a:rPr lang="en-GB" b="1" baseline="30000" dirty="0"/>
              <a:t>34 </a:t>
            </a:r>
            <a:r>
              <a:rPr lang="en-GB" dirty="0"/>
              <a:t>‘How will this be,’ Mary asked the angel, ‘since I am a virgin?’</a:t>
            </a:r>
          </a:p>
          <a:p>
            <a:r>
              <a:rPr lang="en-GB" b="1" baseline="30000" dirty="0"/>
              <a:t>35 </a:t>
            </a:r>
            <a:r>
              <a:rPr lang="en-GB" dirty="0"/>
              <a:t>The angel answered, ‘The Holy Spirit will come on you, and the power of the Most High will overshadow you. So the holy one to be born will be called the </a:t>
            </a:r>
            <a:r>
              <a:rPr lang="en-GB" u="sng" dirty="0"/>
              <a:t>Son of God.</a:t>
            </a:r>
            <a:r>
              <a:rPr lang="en-GB" dirty="0"/>
              <a:t> </a:t>
            </a:r>
            <a:r>
              <a:rPr lang="en-GB" b="1" baseline="30000" dirty="0"/>
              <a:t>36 </a:t>
            </a:r>
            <a:r>
              <a:rPr lang="en-GB" dirty="0"/>
              <a:t>Even Elizabeth your relative is going to have a child in her old age, and she who was said to be unable to conceive is in her sixth month. </a:t>
            </a:r>
            <a:r>
              <a:rPr lang="en-GB" b="1" baseline="30000" dirty="0"/>
              <a:t>37 </a:t>
            </a:r>
            <a:r>
              <a:rPr lang="en-GB" dirty="0"/>
              <a:t>For </a:t>
            </a:r>
            <a:r>
              <a:rPr lang="en-GB" dirty="0" smtClean="0"/>
              <a:t>nothing is impossible with God.’</a:t>
            </a:r>
            <a:endParaRPr lang="en-GB" dirty="0"/>
          </a:p>
          <a:p>
            <a:r>
              <a:rPr lang="en-GB" b="1" baseline="30000" dirty="0">
                <a:solidFill>
                  <a:srgbClr val="FF0000"/>
                </a:solidFill>
              </a:rPr>
              <a:t>38 </a:t>
            </a:r>
            <a:r>
              <a:rPr lang="en-GB" dirty="0">
                <a:solidFill>
                  <a:srgbClr val="FF0000"/>
                </a:solidFill>
              </a:rPr>
              <a:t>‘I am the Lord’s servant,’ Mary answered. ‘May your word to me be fulfilled.’ Then the angel left her.</a:t>
            </a:r>
          </a:p>
          <a:p>
            <a:pPr marL="0" indent="0">
              <a:buNone/>
            </a:pPr>
            <a:endParaRPr lang="en-GB" dirty="0">
              <a:solidFill>
                <a:srgbClr val="FF0000"/>
              </a:solidFill>
            </a:endParaRPr>
          </a:p>
        </p:txBody>
      </p:sp>
    </p:spTree>
    <p:extLst>
      <p:ext uri="{BB962C8B-B14F-4D97-AF65-F5344CB8AC3E}">
        <p14:creationId xmlns:p14="http://schemas.microsoft.com/office/powerpoint/2010/main" val="3366691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4921" y="260648"/>
            <a:ext cx="7787208" cy="922114"/>
          </a:xfrm>
          <a:solidFill>
            <a:srgbClr val="FF0000"/>
          </a:solidFill>
        </p:spPr>
        <p:txBody>
          <a:bodyPr>
            <a:normAutofit/>
          </a:bodyPr>
          <a:lstStyle/>
          <a:p>
            <a:r>
              <a:rPr lang="en-GB" dirty="0" smtClean="0">
                <a:solidFill>
                  <a:schemeClr val="bg1"/>
                </a:solidFill>
              </a:rPr>
              <a:t>The forerunner and the King </a:t>
            </a:r>
            <a:endParaRPr lang="en-GB" dirty="0">
              <a:solidFill>
                <a:schemeClr val="bg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1556792"/>
            <a:ext cx="4561294" cy="30243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2060" y="3219995"/>
            <a:ext cx="4642428" cy="308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2270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920880" cy="778098"/>
          </a:xfrm>
          <a:solidFill>
            <a:srgbClr val="FF0000"/>
          </a:solidFill>
        </p:spPr>
        <p:txBody>
          <a:bodyPr>
            <a:normAutofit/>
          </a:bodyPr>
          <a:lstStyle/>
          <a:p>
            <a:r>
              <a:rPr lang="en-GB" dirty="0" smtClean="0">
                <a:solidFill>
                  <a:schemeClr val="bg1"/>
                </a:solidFill>
              </a:rPr>
              <a:t>The forerunner leaps</a:t>
            </a:r>
            <a:endParaRPr lang="en-GB" dirty="0">
              <a:solidFill>
                <a:schemeClr val="bg1"/>
              </a:solidFill>
            </a:endParaRPr>
          </a:p>
        </p:txBody>
      </p:sp>
      <p:sp>
        <p:nvSpPr>
          <p:cNvPr id="4" name="Content Placeholder 3"/>
          <p:cNvSpPr>
            <a:spLocks noGrp="1"/>
          </p:cNvSpPr>
          <p:nvPr>
            <p:ph idx="1"/>
          </p:nvPr>
        </p:nvSpPr>
        <p:spPr>
          <a:xfrm>
            <a:off x="107504" y="1124744"/>
            <a:ext cx="8856984" cy="5733256"/>
          </a:xfrm>
        </p:spPr>
        <p:txBody>
          <a:bodyPr>
            <a:normAutofit/>
          </a:bodyPr>
          <a:lstStyle/>
          <a:p>
            <a:r>
              <a:rPr lang="en-GB" dirty="0"/>
              <a:t> </a:t>
            </a:r>
            <a:r>
              <a:rPr lang="en-GB" b="1" baseline="30000" dirty="0" smtClean="0"/>
              <a:t>41</a:t>
            </a:r>
            <a:r>
              <a:rPr lang="en-GB" b="1" baseline="30000" dirty="0"/>
              <a:t> </a:t>
            </a:r>
            <a:r>
              <a:rPr lang="en-GB" dirty="0"/>
              <a:t>When Elizabeth heard Mary’s greeting, the baby leaped in her womb, and Elizabeth was filled with the Holy Spirit.</a:t>
            </a:r>
            <a:r>
              <a:rPr lang="en-GB" b="1" baseline="30000" dirty="0"/>
              <a:t>42 </a:t>
            </a:r>
            <a:r>
              <a:rPr lang="en-GB" dirty="0"/>
              <a:t>In a loud voice she exclaimed: ‘Blessed are you among women, and blessed is the child you will bear! </a:t>
            </a:r>
            <a:r>
              <a:rPr lang="en-GB" b="1" baseline="30000" dirty="0"/>
              <a:t>43 </a:t>
            </a:r>
            <a:r>
              <a:rPr lang="en-GB" dirty="0"/>
              <a:t>But why am I so favoured, that the mother of </a:t>
            </a:r>
            <a:r>
              <a:rPr lang="en-GB" b="1" u="sng" dirty="0"/>
              <a:t>my Lord </a:t>
            </a:r>
            <a:r>
              <a:rPr lang="en-GB" dirty="0"/>
              <a:t>should come to me? </a:t>
            </a:r>
            <a:r>
              <a:rPr lang="en-GB" b="1" baseline="30000" dirty="0"/>
              <a:t>44 </a:t>
            </a:r>
            <a:r>
              <a:rPr lang="en-GB" dirty="0"/>
              <a:t>As soon as the sound of your greeting reached my ears, the baby in my womb leaped for joy. </a:t>
            </a:r>
            <a:r>
              <a:rPr lang="en-GB" b="1" baseline="30000" dirty="0"/>
              <a:t>45 </a:t>
            </a:r>
            <a:r>
              <a:rPr lang="en-GB" dirty="0"/>
              <a:t>Blessed is she who has believed that the Lord would fulfil his promises to her</a:t>
            </a:r>
            <a:r>
              <a:rPr lang="en-GB" dirty="0" smtClean="0"/>
              <a:t>!’</a:t>
            </a:r>
            <a:endParaRPr lang="en-GB" dirty="0"/>
          </a:p>
          <a:p>
            <a:pPr marL="0" indent="0">
              <a:buNone/>
            </a:pPr>
            <a:endParaRPr lang="en-GB" dirty="0"/>
          </a:p>
        </p:txBody>
      </p:sp>
    </p:spTree>
    <p:extLst>
      <p:ext uri="{BB962C8B-B14F-4D97-AF65-F5344CB8AC3E}">
        <p14:creationId xmlns:p14="http://schemas.microsoft.com/office/powerpoint/2010/main" val="2942834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332656"/>
            <a:ext cx="7920880" cy="778098"/>
          </a:xfrm>
          <a:solidFill>
            <a:srgbClr val="FF0000"/>
          </a:solidFill>
        </p:spPr>
        <p:txBody>
          <a:bodyPr>
            <a:normAutofit/>
          </a:bodyPr>
          <a:lstStyle/>
          <a:p>
            <a:r>
              <a:rPr lang="en-GB" dirty="0" smtClean="0">
                <a:solidFill>
                  <a:schemeClr val="bg1"/>
                </a:solidFill>
              </a:rPr>
              <a:t>Story so far…</a:t>
            </a:r>
            <a:endParaRPr lang="en-GB" dirty="0">
              <a:solidFill>
                <a:schemeClr val="bg1"/>
              </a:solidFill>
            </a:endParaRPr>
          </a:p>
        </p:txBody>
      </p:sp>
      <p:sp>
        <p:nvSpPr>
          <p:cNvPr id="3" name="Content Placeholder 2"/>
          <p:cNvSpPr>
            <a:spLocks noGrp="1"/>
          </p:cNvSpPr>
          <p:nvPr>
            <p:ph idx="1"/>
          </p:nvPr>
        </p:nvSpPr>
        <p:spPr>
          <a:xfrm>
            <a:off x="539552" y="1196752"/>
            <a:ext cx="8229600" cy="5805264"/>
          </a:xfrm>
        </p:spPr>
        <p:txBody>
          <a:bodyPr>
            <a:normAutofit/>
          </a:bodyPr>
          <a:lstStyle/>
          <a:p>
            <a:r>
              <a:rPr lang="en-GB" sz="3600" dirty="0" smtClean="0"/>
              <a:t>Two visits</a:t>
            </a:r>
          </a:p>
          <a:p>
            <a:r>
              <a:rPr lang="en-GB" sz="3600" dirty="0" smtClean="0"/>
              <a:t>Two miraculous births promised</a:t>
            </a:r>
          </a:p>
          <a:p>
            <a:r>
              <a:rPr lang="en-GB" sz="3600" dirty="0" smtClean="0"/>
              <a:t>Masses of prophecies coming to fruition</a:t>
            </a:r>
          </a:p>
          <a:p>
            <a:r>
              <a:rPr lang="en-GB" sz="3600" dirty="0" smtClean="0"/>
              <a:t>2 responses of great faith, one less so</a:t>
            </a:r>
          </a:p>
        </p:txBody>
      </p:sp>
    </p:spTree>
    <p:extLst>
      <p:ext uri="{BB962C8B-B14F-4D97-AF65-F5344CB8AC3E}">
        <p14:creationId xmlns:p14="http://schemas.microsoft.com/office/powerpoint/2010/main" val="296469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920880" cy="778098"/>
          </a:xfrm>
          <a:solidFill>
            <a:srgbClr val="FF0000"/>
          </a:solidFill>
        </p:spPr>
        <p:txBody>
          <a:bodyPr>
            <a:normAutofit/>
          </a:bodyPr>
          <a:lstStyle/>
          <a:p>
            <a:r>
              <a:rPr lang="en-GB" dirty="0" smtClean="0">
                <a:solidFill>
                  <a:schemeClr val="bg1"/>
                </a:solidFill>
              </a:rPr>
              <a:t>The virgin sings of a big God</a:t>
            </a:r>
            <a:endParaRPr lang="en-GB" dirty="0">
              <a:solidFill>
                <a:schemeClr val="bg1"/>
              </a:solidFill>
            </a:endParaRPr>
          </a:p>
        </p:txBody>
      </p:sp>
      <p:sp>
        <p:nvSpPr>
          <p:cNvPr id="4" name="Content Placeholder 3"/>
          <p:cNvSpPr>
            <a:spLocks noGrp="1"/>
          </p:cNvSpPr>
          <p:nvPr>
            <p:ph idx="1"/>
          </p:nvPr>
        </p:nvSpPr>
        <p:spPr>
          <a:xfrm>
            <a:off x="107504" y="1124744"/>
            <a:ext cx="8856984" cy="4824536"/>
          </a:xfrm>
        </p:spPr>
        <p:txBody>
          <a:bodyPr>
            <a:normAutofit/>
          </a:bodyPr>
          <a:lstStyle/>
          <a:p>
            <a:r>
              <a:rPr lang="en-GB" dirty="0"/>
              <a:t> </a:t>
            </a:r>
            <a:r>
              <a:rPr lang="en-GB" b="1" baseline="30000" dirty="0"/>
              <a:t>46 </a:t>
            </a:r>
            <a:r>
              <a:rPr lang="en-GB" dirty="0"/>
              <a:t>And Mary said:</a:t>
            </a:r>
          </a:p>
          <a:p>
            <a:r>
              <a:rPr lang="en-GB" dirty="0"/>
              <a:t>‘My soul glorifies the Lord</a:t>
            </a:r>
            <a:br>
              <a:rPr lang="en-GB" dirty="0"/>
            </a:br>
            <a:r>
              <a:rPr lang="en-GB" b="1" baseline="30000" dirty="0"/>
              <a:t>47 </a:t>
            </a:r>
            <a:r>
              <a:rPr lang="en-GB" dirty="0"/>
              <a:t>    and my spirit rejoices in God my Saviour,</a:t>
            </a:r>
            <a:br>
              <a:rPr lang="en-GB" dirty="0"/>
            </a:br>
            <a:r>
              <a:rPr lang="en-GB" b="1" baseline="30000" dirty="0"/>
              <a:t>48 </a:t>
            </a:r>
            <a:r>
              <a:rPr lang="en-GB" dirty="0"/>
              <a:t>for he has been mindful</a:t>
            </a:r>
            <a:br>
              <a:rPr lang="en-GB" dirty="0"/>
            </a:br>
            <a:r>
              <a:rPr lang="en-GB" dirty="0"/>
              <a:t>    of the humble state of his servant.</a:t>
            </a:r>
            <a:br>
              <a:rPr lang="en-GB" dirty="0"/>
            </a:br>
            <a:r>
              <a:rPr lang="en-GB" dirty="0"/>
              <a:t>From now on all generations will call me blessed,</a:t>
            </a:r>
            <a:br>
              <a:rPr lang="en-GB" dirty="0"/>
            </a:br>
            <a:r>
              <a:rPr lang="en-GB" b="1" baseline="30000" dirty="0"/>
              <a:t>49 </a:t>
            </a:r>
            <a:r>
              <a:rPr lang="en-GB" dirty="0"/>
              <a:t>    for the Mighty One has done great things for me –</a:t>
            </a:r>
            <a:br>
              <a:rPr lang="en-GB" dirty="0"/>
            </a:br>
            <a:r>
              <a:rPr lang="en-GB" dirty="0"/>
              <a:t>    holy is his name</a:t>
            </a:r>
            <a:r>
              <a:rPr lang="en-GB" dirty="0" smtClean="0"/>
              <a:t>.</a:t>
            </a:r>
            <a:endParaRPr lang="en-GB" dirty="0"/>
          </a:p>
        </p:txBody>
      </p:sp>
    </p:spTree>
    <p:extLst>
      <p:ext uri="{BB962C8B-B14F-4D97-AF65-F5344CB8AC3E}">
        <p14:creationId xmlns:p14="http://schemas.microsoft.com/office/powerpoint/2010/main" val="2663684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88640"/>
            <a:ext cx="7920880" cy="778098"/>
          </a:xfrm>
          <a:solidFill>
            <a:srgbClr val="FF0000"/>
          </a:solidFill>
        </p:spPr>
        <p:txBody>
          <a:bodyPr>
            <a:normAutofit/>
          </a:bodyPr>
          <a:lstStyle/>
          <a:p>
            <a:r>
              <a:rPr lang="en-GB" dirty="0" smtClean="0">
                <a:solidFill>
                  <a:schemeClr val="bg1"/>
                </a:solidFill>
              </a:rPr>
              <a:t>The virgin sings a big picture</a:t>
            </a:r>
            <a:endParaRPr lang="en-GB" dirty="0">
              <a:solidFill>
                <a:schemeClr val="bg1"/>
              </a:solidFill>
            </a:endParaRPr>
          </a:p>
        </p:txBody>
      </p:sp>
      <p:sp>
        <p:nvSpPr>
          <p:cNvPr id="4" name="Content Placeholder 3"/>
          <p:cNvSpPr>
            <a:spLocks noGrp="1"/>
          </p:cNvSpPr>
          <p:nvPr>
            <p:ph idx="1"/>
          </p:nvPr>
        </p:nvSpPr>
        <p:spPr>
          <a:xfrm>
            <a:off x="107504" y="1124744"/>
            <a:ext cx="8712968" cy="5472608"/>
          </a:xfrm>
        </p:spPr>
        <p:txBody>
          <a:bodyPr>
            <a:normAutofit/>
          </a:bodyPr>
          <a:lstStyle/>
          <a:p>
            <a:r>
              <a:rPr lang="en-GB" dirty="0"/>
              <a:t> </a:t>
            </a:r>
            <a:r>
              <a:rPr lang="en-GB" b="1" baseline="30000" dirty="0"/>
              <a:t>54 </a:t>
            </a:r>
            <a:r>
              <a:rPr lang="en-GB" dirty="0"/>
              <a:t>He has </a:t>
            </a:r>
            <a:r>
              <a:rPr lang="en-GB" b="1" u="sng" dirty="0"/>
              <a:t>helped</a:t>
            </a:r>
            <a:r>
              <a:rPr lang="en-GB" dirty="0"/>
              <a:t> his servant Israel,</a:t>
            </a:r>
            <a:br>
              <a:rPr lang="en-GB" dirty="0"/>
            </a:br>
            <a:r>
              <a:rPr lang="en-GB" dirty="0"/>
              <a:t>    remembering to be merciful</a:t>
            </a:r>
            <a:br>
              <a:rPr lang="en-GB" dirty="0"/>
            </a:br>
            <a:r>
              <a:rPr lang="en-GB" b="1" baseline="30000" dirty="0"/>
              <a:t>55 </a:t>
            </a:r>
            <a:r>
              <a:rPr lang="en-GB" dirty="0"/>
              <a:t>to </a:t>
            </a:r>
            <a:r>
              <a:rPr lang="en-GB" b="1" dirty="0"/>
              <a:t>Abraham</a:t>
            </a:r>
            <a:r>
              <a:rPr lang="en-GB" dirty="0"/>
              <a:t> and his descendants for ever,</a:t>
            </a:r>
            <a:br>
              <a:rPr lang="en-GB" dirty="0"/>
            </a:br>
            <a:r>
              <a:rPr lang="en-GB" dirty="0"/>
              <a:t>    just as he promised our ancestors</a:t>
            </a:r>
            <a:r>
              <a:rPr lang="en-GB" dirty="0" smtClean="0"/>
              <a:t>.’</a:t>
            </a:r>
          </a:p>
          <a:p>
            <a:endParaRPr lang="en-GB" dirty="0"/>
          </a:p>
          <a:p>
            <a:r>
              <a:rPr lang="en-GB" dirty="0" smtClean="0"/>
              <a:t>Helped/Succoured/Lifted up</a:t>
            </a:r>
          </a:p>
          <a:p>
            <a:r>
              <a:rPr lang="en-GB" dirty="0" smtClean="0"/>
              <a:t>Kept His promise</a:t>
            </a:r>
          </a:p>
          <a:p>
            <a:pPr lvl="1"/>
            <a:r>
              <a:rPr lang="en-GB" dirty="0"/>
              <a:t>A</a:t>
            </a:r>
            <a:r>
              <a:rPr lang="en-GB" dirty="0" smtClean="0"/>
              <a:t>nd the time is now</a:t>
            </a:r>
          </a:p>
          <a:p>
            <a:pPr lvl="1"/>
            <a:r>
              <a:rPr lang="en-GB" dirty="0" smtClean="0"/>
              <a:t>The Messiah/Christ will be born of me </a:t>
            </a:r>
          </a:p>
          <a:p>
            <a:pPr lvl="1"/>
            <a:endParaRPr lang="en-GB" sz="3200" b="1" u="sng" dirty="0" smtClean="0"/>
          </a:p>
          <a:p>
            <a:endParaRPr lang="en-GB" dirty="0"/>
          </a:p>
        </p:txBody>
      </p:sp>
    </p:spTree>
    <p:extLst>
      <p:ext uri="{BB962C8B-B14F-4D97-AF65-F5344CB8AC3E}">
        <p14:creationId xmlns:p14="http://schemas.microsoft.com/office/powerpoint/2010/main" val="1651153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64896" cy="778098"/>
          </a:xfrm>
          <a:solidFill>
            <a:srgbClr val="FF0000"/>
          </a:solidFill>
        </p:spPr>
        <p:txBody>
          <a:bodyPr>
            <a:normAutofit/>
          </a:bodyPr>
          <a:lstStyle/>
          <a:p>
            <a:r>
              <a:rPr lang="en-GB" dirty="0" smtClean="0">
                <a:solidFill>
                  <a:schemeClr val="bg1"/>
                </a:solidFill>
              </a:rPr>
              <a:t>Abraham blessed to be a blessing </a:t>
            </a:r>
            <a:endParaRPr lang="en-GB" dirty="0">
              <a:solidFill>
                <a:schemeClr val="bg1"/>
              </a:solidFill>
            </a:endParaRPr>
          </a:p>
        </p:txBody>
      </p:sp>
      <p:sp>
        <p:nvSpPr>
          <p:cNvPr id="4" name="Content Placeholder 3"/>
          <p:cNvSpPr>
            <a:spLocks noGrp="1"/>
          </p:cNvSpPr>
          <p:nvPr>
            <p:ph idx="1"/>
          </p:nvPr>
        </p:nvSpPr>
        <p:spPr>
          <a:xfrm>
            <a:off x="107504" y="1124744"/>
            <a:ext cx="8856984" cy="5616624"/>
          </a:xfrm>
        </p:spPr>
        <p:txBody>
          <a:bodyPr>
            <a:normAutofit/>
          </a:bodyPr>
          <a:lstStyle/>
          <a:p>
            <a:pPr marL="342900" lvl="1" indent="-342900">
              <a:buFont typeface="Arial" panose="020B0604020202020204" pitchFamily="34" charset="0"/>
              <a:buChar char="•"/>
            </a:pPr>
            <a:r>
              <a:rPr lang="en-GB" sz="3200" dirty="0" smtClean="0"/>
              <a:t>Genesis </a:t>
            </a:r>
            <a:r>
              <a:rPr lang="en-GB" sz="3200" dirty="0"/>
              <a:t>12v1-3 </a:t>
            </a:r>
            <a:endParaRPr lang="en-GB" sz="3200" dirty="0" smtClean="0"/>
          </a:p>
          <a:p>
            <a:pPr marL="742950" lvl="2" indent="-342900"/>
            <a:r>
              <a:rPr lang="en-GB" sz="3200" dirty="0" smtClean="0"/>
              <a:t>The</a:t>
            </a:r>
            <a:r>
              <a:rPr lang="en-GB" sz="3200" dirty="0"/>
              <a:t> </a:t>
            </a:r>
            <a:r>
              <a:rPr lang="en-GB" sz="3200" cap="small" dirty="0"/>
              <a:t>Lord</a:t>
            </a:r>
            <a:r>
              <a:rPr lang="en-GB" sz="3200" dirty="0"/>
              <a:t> had said to Abram, ‘Go from your country, your people and your father’s household to the land I will show you.  </a:t>
            </a:r>
            <a:r>
              <a:rPr lang="en-GB" sz="3200" b="1" baseline="30000" dirty="0"/>
              <a:t>2 </a:t>
            </a:r>
            <a:r>
              <a:rPr lang="en-GB" sz="3200" dirty="0"/>
              <a:t>‘I will make you into a great nation, and I will bless you; I will make your name great, and you will be a blessing.</a:t>
            </a:r>
            <a:br>
              <a:rPr lang="en-GB" sz="3200" dirty="0"/>
            </a:br>
            <a:r>
              <a:rPr lang="en-GB" sz="3200" b="1" baseline="30000" dirty="0"/>
              <a:t>3 </a:t>
            </a:r>
            <a:r>
              <a:rPr lang="en-GB" sz="3200" dirty="0"/>
              <a:t>I will bless those who bless you, and whoever curses you I will curse; and </a:t>
            </a:r>
            <a:r>
              <a:rPr lang="en-GB" sz="3200" u="sng" dirty="0"/>
              <a:t>all peoples on earth will be blessed through you</a:t>
            </a:r>
            <a:r>
              <a:rPr lang="en-GB" sz="3200" u="sng" dirty="0" smtClean="0"/>
              <a:t>.</a:t>
            </a:r>
            <a:r>
              <a:rPr lang="en-GB" sz="3200" dirty="0" smtClean="0"/>
              <a:t>’</a:t>
            </a:r>
            <a:endParaRPr lang="en-GB" sz="3200" dirty="0"/>
          </a:p>
        </p:txBody>
      </p:sp>
    </p:spTree>
    <p:extLst>
      <p:ext uri="{BB962C8B-B14F-4D97-AF65-F5344CB8AC3E}">
        <p14:creationId xmlns:p14="http://schemas.microsoft.com/office/powerpoint/2010/main" val="2994353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8064896" cy="778098"/>
          </a:xfrm>
          <a:solidFill>
            <a:srgbClr val="FF0000"/>
          </a:solidFill>
        </p:spPr>
        <p:txBody>
          <a:bodyPr>
            <a:normAutofit/>
          </a:bodyPr>
          <a:lstStyle/>
          <a:p>
            <a:r>
              <a:rPr lang="en-GB" dirty="0" smtClean="0">
                <a:solidFill>
                  <a:schemeClr val="bg1"/>
                </a:solidFill>
              </a:rPr>
              <a:t>Abraham blessed to be a blessing </a:t>
            </a:r>
            <a:endParaRPr lang="en-GB" dirty="0">
              <a:solidFill>
                <a:schemeClr val="bg1"/>
              </a:solidFill>
            </a:endParaRPr>
          </a:p>
        </p:txBody>
      </p:sp>
      <p:sp>
        <p:nvSpPr>
          <p:cNvPr id="4" name="Content Placeholder 3"/>
          <p:cNvSpPr>
            <a:spLocks noGrp="1"/>
          </p:cNvSpPr>
          <p:nvPr>
            <p:ph idx="1"/>
          </p:nvPr>
        </p:nvSpPr>
        <p:spPr>
          <a:xfrm>
            <a:off x="107504" y="1124744"/>
            <a:ext cx="8856984" cy="5616624"/>
          </a:xfrm>
        </p:spPr>
        <p:txBody>
          <a:bodyPr>
            <a:normAutofit/>
          </a:bodyPr>
          <a:lstStyle/>
          <a:p>
            <a:pPr marL="342900" lvl="1" indent="-342900">
              <a:buFont typeface="Arial" panose="020B0604020202020204" pitchFamily="34" charset="0"/>
              <a:buChar char="•"/>
            </a:pPr>
            <a:r>
              <a:rPr lang="en-GB" sz="3200" dirty="0" smtClean="0"/>
              <a:t>Genesis </a:t>
            </a:r>
            <a:r>
              <a:rPr lang="en-GB" sz="3200" dirty="0"/>
              <a:t>12v1-3 </a:t>
            </a:r>
            <a:endParaRPr lang="en-GB" sz="3200" dirty="0" smtClean="0"/>
          </a:p>
          <a:p>
            <a:r>
              <a:rPr lang="en-GB" dirty="0" smtClean="0"/>
              <a:t>Genesis 22v18</a:t>
            </a:r>
            <a:r>
              <a:rPr lang="en-GB" dirty="0"/>
              <a:t> </a:t>
            </a:r>
            <a:endParaRPr lang="en-GB" dirty="0" smtClean="0"/>
          </a:p>
          <a:p>
            <a:pPr lvl="1"/>
            <a:r>
              <a:rPr lang="en-GB" dirty="0" smtClean="0"/>
              <a:t>“In </a:t>
            </a:r>
            <a:r>
              <a:rPr lang="en-GB" dirty="0"/>
              <a:t>your seed all the nations of the earth shall be blessed, because you have obeyed My voice</a:t>
            </a:r>
            <a:r>
              <a:rPr lang="en-GB" dirty="0" smtClean="0"/>
              <a:t>.” NKJV</a:t>
            </a:r>
          </a:p>
          <a:p>
            <a:r>
              <a:rPr lang="en-GB" dirty="0" smtClean="0"/>
              <a:t>Genesis 22v8</a:t>
            </a:r>
          </a:p>
          <a:p>
            <a:pPr lvl="1"/>
            <a:r>
              <a:rPr lang="en-GB" b="1" baseline="30000" dirty="0"/>
              <a:t> </a:t>
            </a:r>
            <a:r>
              <a:rPr lang="en-GB" dirty="0" smtClean="0"/>
              <a:t>And </a:t>
            </a:r>
            <a:r>
              <a:rPr lang="en-GB" dirty="0"/>
              <a:t>Abraham said, “My son, God will provide for Himself the lamb for a burnt offering.” So the two of them went together</a:t>
            </a:r>
            <a:r>
              <a:rPr lang="en-GB" dirty="0" smtClean="0"/>
              <a:t>.</a:t>
            </a:r>
          </a:p>
          <a:p>
            <a:pPr lvl="2"/>
            <a:r>
              <a:rPr lang="en-GB" dirty="0" smtClean="0"/>
              <a:t>Cross ref John 1v29</a:t>
            </a:r>
            <a:endParaRPr lang="en-GB" dirty="0"/>
          </a:p>
        </p:txBody>
      </p:sp>
    </p:spTree>
    <p:extLst>
      <p:ext uri="{BB962C8B-B14F-4D97-AF65-F5344CB8AC3E}">
        <p14:creationId xmlns:p14="http://schemas.microsoft.com/office/powerpoint/2010/main" val="64747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5616624" cy="778098"/>
          </a:xfrm>
          <a:solidFill>
            <a:srgbClr val="FF0000"/>
          </a:solidFill>
        </p:spPr>
        <p:txBody>
          <a:bodyPr>
            <a:normAutofit/>
          </a:bodyPr>
          <a:lstStyle/>
          <a:p>
            <a:r>
              <a:rPr lang="en-GB" dirty="0" smtClean="0">
                <a:solidFill>
                  <a:schemeClr val="bg1"/>
                </a:solidFill>
              </a:rPr>
              <a:t>Paul explains it</a:t>
            </a:r>
            <a:endParaRPr lang="en-GB" dirty="0">
              <a:solidFill>
                <a:schemeClr val="bg1"/>
              </a:solidFill>
            </a:endParaRPr>
          </a:p>
        </p:txBody>
      </p:sp>
      <p:sp>
        <p:nvSpPr>
          <p:cNvPr id="4" name="Content Placeholder 3"/>
          <p:cNvSpPr>
            <a:spLocks noGrp="1"/>
          </p:cNvSpPr>
          <p:nvPr>
            <p:ph idx="1"/>
          </p:nvPr>
        </p:nvSpPr>
        <p:spPr>
          <a:xfrm>
            <a:off x="107504" y="1124744"/>
            <a:ext cx="8856984" cy="5400600"/>
          </a:xfrm>
        </p:spPr>
        <p:txBody>
          <a:bodyPr>
            <a:normAutofit/>
          </a:bodyPr>
          <a:lstStyle/>
          <a:p>
            <a:r>
              <a:rPr lang="en-GB" dirty="0" smtClean="0"/>
              <a:t>Galatian 3v16</a:t>
            </a:r>
            <a:r>
              <a:rPr lang="en-GB" dirty="0"/>
              <a:t> </a:t>
            </a:r>
            <a:endParaRPr lang="en-GB" dirty="0" smtClean="0"/>
          </a:p>
          <a:p>
            <a:pPr lvl="1"/>
            <a:r>
              <a:rPr lang="en-GB" dirty="0" smtClean="0"/>
              <a:t>“</a:t>
            </a:r>
            <a:r>
              <a:rPr lang="en-GB" b="1" baseline="30000" dirty="0"/>
              <a:t> </a:t>
            </a:r>
            <a:r>
              <a:rPr lang="en-GB" dirty="0"/>
              <a:t>The promises were spoken to Abraham and to his seed. Scripture does not say ‘and to seeds’, meaning many people, but ‘and to your seed</a:t>
            </a:r>
            <a:r>
              <a:rPr lang="en-GB" dirty="0" smtClean="0"/>
              <a:t>’ meaning </a:t>
            </a:r>
            <a:r>
              <a:rPr lang="en-GB" dirty="0"/>
              <a:t>one </a:t>
            </a:r>
            <a:r>
              <a:rPr lang="en-GB" dirty="0" smtClean="0"/>
              <a:t>person</a:t>
            </a:r>
            <a:r>
              <a:rPr lang="en-GB" dirty="0"/>
              <a:t>, who is Christ</a:t>
            </a:r>
            <a:r>
              <a:rPr lang="en-GB" dirty="0" smtClean="0"/>
              <a:t>.</a:t>
            </a:r>
          </a:p>
          <a:p>
            <a:pPr marL="457200" lvl="1" indent="0">
              <a:buNone/>
            </a:pPr>
            <a:endParaRPr lang="en-GB" dirty="0" smtClean="0"/>
          </a:p>
        </p:txBody>
      </p:sp>
    </p:spTree>
    <p:extLst>
      <p:ext uri="{BB962C8B-B14F-4D97-AF65-F5344CB8AC3E}">
        <p14:creationId xmlns:p14="http://schemas.microsoft.com/office/powerpoint/2010/main" val="40563980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5616624" cy="778098"/>
          </a:xfrm>
          <a:solidFill>
            <a:srgbClr val="FF0000"/>
          </a:solidFill>
        </p:spPr>
        <p:txBody>
          <a:bodyPr>
            <a:normAutofit/>
          </a:bodyPr>
          <a:lstStyle/>
          <a:p>
            <a:r>
              <a:rPr lang="en-GB" dirty="0" smtClean="0">
                <a:solidFill>
                  <a:schemeClr val="bg1"/>
                </a:solidFill>
              </a:rPr>
              <a:t>Paul expands it</a:t>
            </a:r>
            <a:endParaRPr lang="en-GB" dirty="0">
              <a:solidFill>
                <a:schemeClr val="bg1"/>
              </a:solidFill>
            </a:endParaRPr>
          </a:p>
        </p:txBody>
      </p:sp>
      <p:sp>
        <p:nvSpPr>
          <p:cNvPr id="4" name="Content Placeholder 3"/>
          <p:cNvSpPr>
            <a:spLocks noGrp="1"/>
          </p:cNvSpPr>
          <p:nvPr>
            <p:ph idx="1"/>
          </p:nvPr>
        </p:nvSpPr>
        <p:spPr>
          <a:xfrm>
            <a:off x="107504" y="1124744"/>
            <a:ext cx="8856984" cy="5616624"/>
          </a:xfrm>
        </p:spPr>
        <p:txBody>
          <a:bodyPr>
            <a:normAutofit fontScale="92500"/>
          </a:bodyPr>
          <a:lstStyle/>
          <a:p>
            <a:r>
              <a:rPr lang="en-GB" dirty="0" smtClean="0"/>
              <a:t>Paul includes us in it (as intended)</a:t>
            </a:r>
          </a:p>
          <a:p>
            <a:r>
              <a:rPr lang="en-GB" dirty="0" smtClean="0"/>
              <a:t>Galatian 3v6-9</a:t>
            </a:r>
            <a:r>
              <a:rPr lang="en-GB" dirty="0"/>
              <a:t> </a:t>
            </a:r>
          </a:p>
          <a:p>
            <a:r>
              <a:rPr lang="en-GB" b="1" i="1" baseline="30000" dirty="0"/>
              <a:t>6 </a:t>
            </a:r>
            <a:r>
              <a:rPr lang="en-GB" i="1" dirty="0"/>
              <a:t>So also Abraham ‘believed God, and it was credited to him as righteousness.’</a:t>
            </a:r>
          </a:p>
          <a:p>
            <a:r>
              <a:rPr lang="en-GB" b="1" i="1" baseline="30000" dirty="0"/>
              <a:t>7 </a:t>
            </a:r>
            <a:r>
              <a:rPr lang="en-GB" i="1" dirty="0"/>
              <a:t>Understand, then, that those who have faith are children of Abraham.</a:t>
            </a:r>
            <a:r>
              <a:rPr lang="en-GB" b="1" i="1" baseline="30000" dirty="0"/>
              <a:t>8 </a:t>
            </a:r>
            <a:r>
              <a:rPr lang="en-GB" i="1" dirty="0"/>
              <a:t>Scripture foresaw that God would justify the Gentiles by faith, and announced the gospel in advance to Abraham: ‘All nations will be blessed through you.’ </a:t>
            </a:r>
            <a:r>
              <a:rPr lang="en-GB" b="1" i="1" baseline="30000" dirty="0"/>
              <a:t>9 </a:t>
            </a:r>
            <a:r>
              <a:rPr lang="en-GB" i="1" dirty="0"/>
              <a:t>So those who rely on faith are blessed along with Abraham, the man of faith</a:t>
            </a:r>
            <a:r>
              <a:rPr lang="en-GB" i="1" dirty="0" smtClean="0"/>
              <a:t>.</a:t>
            </a:r>
          </a:p>
          <a:p>
            <a:pPr lvl="1"/>
            <a:r>
              <a:rPr lang="en-GB" dirty="0" smtClean="0"/>
              <a:t>Cross reference John 856-58</a:t>
            </a:r>
            <a:endParaRPr lang="en-GB" dirty="0"/>
          </a:p>
          <a:p>
            <a:pPr marL="457200" lvl="1" indent="0">
              <a:buNone/>
            </a:pPr>
            <a:endParaRPr lang="en-GB" dirty="0" smtClean="0"/>
          </a:p>
        </p:txBody>
      </p:sp>
    </p:spTree>
    <p:extLst>
      <p:ext uri="{BB962C8B-B14F-4D97-AF65-F5344CB8AC3E}">
        <p14:creationId xmlns:p14="http://schemas.microsoft.com/office/powerpoint/2010/main" val="3067656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12" y="188640"/>
            <a:ext cx="6203032" cy="778098"/>
          </a:xfrm>
          <a:solidFill>
            <a:srgbClr val="FF0000"/>
          </a:solidFill>
        </p:spPr>
        <p:txBody>
          <a:bodyPr>
            <a:normAutofit fontScale="90000"/>
          </a:bodyPr>
          <a:lstStyle/>
          <a:p>
            <a:r>
              <a:rPr lang="en-GB" dirty="0" smtClean="0">
                <a:solidFill>
                  <a:schemeClr val="bg1"/>
                </a:solidFill>
              </a:rPr>
              <a:t>Promises given Luke 1v5-20</a:t>
            </a:r>
            <a:endParaRPr lang="en-GB" dirty="0">
              <a:solidFill>
                <a:schemeClr val="bg1"/>
              </a:solidFill>
            </a:endParaRPr>
          </a:p>
        </p:txBody>
      </p:sp>
      <p:sp>
        <p:nvSpPr>
          <p:cNvPr id="3" name="Content Placeholder 2"/>
          <p:cNvSpPr>
            <a:spLocks noGrp="1"/>
          </p:cNvSpPr>
          <p:nvPr>
            <p:ph idx="1"/>
          </p:nvPr>
        </p:nvSpPr>
        <p:spPr>
          <a:xfrm>
            <a:off x="457200" y="1423317"/>
            <a:ext cx="8229600" cy="4525963"/>
          </a:xfrm>
        </p:spPr>
        <p:txBody>
          <a:bodyPr/>
          <a:lstStyle/>
          <a:p>
            <a:r>
              <a:rPr lang="en-GB" b="1" baseline="30000" dirty="0"/>
              <a:t> </a:t>
            </a:r>
            <a:r>
              <a:rPr lang="en-GB" dirty="0"/>
              <a:t>In the time of Herod king of Judea there was a priest named Zechariah, who belonged to the priestly division of </a:t>
            </a:r>
            <a:r>
              <a:rPr lang="en-GB" dirty="0" err="1"/>
              <a:t>Abijah</a:t>
            </a:r>
            <a:r>
              <a:rPr lang="en-GB" dirty="0"/>
              <a:t>; his wife Elizabeth was also a descendant of Aaron. </a:t>
            </a:r>
            <a:r>
              <a:rPr lang="en-GB" b="1" baseline="30000" dirty="0"/>
              <a:t>6 </a:t>
            </a:r>
            <a:r>
              <a:rPr lang="en-GB" dirty="0"/>
              <a:t>Both of them were righteous in the sight of God, observing all the Lord’s commands and decrees blamelessly. </a:t>
            </a:r>
            <a:r>
              <a:rPr lang="en-GB" b="1" baseline="30000" dirty="0"/>
              <a:t>7 </a:t>
            </a:r>
            <a:r>
              <a:rPr lang="en-GB" dirty="0"/>
              <a:t>But they were childless because Elizabeth was not able to conceive, and they were both very old.</a:t>
            </a:r>
          </a:p>
        </p:txBody>
      </p:sp>
    </p:spTree>
    <p:extLst>
      <p:ext uri="{BB962C8B-B14F-4D97-AF65-F5344CB8AC3E}">
        <p14:creationId xmlns:p14="http://schemas.microsoft.com/office/powerpoint/2010/main" val="1317152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5976664" cy="778098"/>
          </a:xfrm>
          <a:solidFill>
            <a:srgbClr val="FF0000"/>
          </a:solidFill>
        </p:spPr>
        <p:txBody>
          <a:bodyPr>
            <a:normAutofit/>
          </a:bodyPr>
          <a:lstStyle/>
          <a:p>
            <a:r>
              <a:rPr lang="en-GB" dirty="0" smtClean="0">
                <a:solidFill>
                  <a:schemeClr val="bg1"/>
                </a:solidFill>
              </a:rPr>
              <a:t>A Promise keeping God</a:t>
            </a:r>
            <a:endParaRPr lang="en-GB" dirty="0">
              <a:solidFill>
                <a:schemeClr val="bg1"/>
              </a:solidFill>
            </a:endParaRPr>
          </a:p>
        </p:txBody>
      </p:sp>
      <p:sp>
        <p:nvSpPr>
          <p:cNvPr id="4" name="Content Placeholder 3"/>
          <p:cNvSpPr>
            <a:spLocks noGrp="1"/>
          </p:cNvSpPr>
          <p:nvPr>
            <p:ph idx="1"/>
          </p:nvPr>
        </p:nvSpPr>
        <p:spPr>
          <a:xfrm>
            <a:off x="107504" y="1124744"/>
            <a:ext cx="8712968" cy="5616624"/>
          </a:xfrm>
        </p:spPr>
        <p:txBody>
          <a:bodyPr>
            <a:normAutofit/>
          </a:bodyPr>
          <a:lstStyle/>
          <a:p>
            <a:r>
              <a:rPr lang="en-GB" dirty="0" smtClean="0"/>
              <a:t>Mary tells us “He has helped His servant Israel” as promised to Abraham</a:t>
            </a:r>
          </a:p>
          <a:p>
            <a:r>
              <a:rPr lang="en-GB" dirty="0" smtClean="0"/>
              <a:t>Elizabeth responded personally</a:t>
            </a:r>
          </a:p>
          <a:p>
            <a:pPr lvl="1"/>
            <a:r>
              <a:rPr lang="en-GB" dirty="0" smtClean="0"/>
              <a:t>“My Lord”</a:t>
            </a:r>
          </a:p>
          <a:p>
            <a:r>
              <a:rPr lang="en-GB" dirty="0" smtClean="0"/>
              <a:t>Zechariah responded obediently Luke 1v62-63</a:t>
            </a:r>
          </a:p>
          <a:p>
            <a:pPr lvl="1"/>
            <a:r>
              <a:rPr lang="en-GB" b="1" i="1" baseline="30000" dirty="0" smtClean="0"/>
              <a:t>62</a:t>
            </a:r>
            <a:r>
              <a:rPr lang="en-GB" b="1" i="1" baseline="30000" dirty="0"/>
              <a:t> </a:t>
            </a:r>
            <a:r>
              <a:rPr lang="en-GB" i="1" dirty="0"/>
              <a:t>Then they made signs to his father, to find out what he would like to name the child. </a:t>
            </a:r>
            <a:r>
              <a:rPr lang="en-GB" b="1" i="1" baseline="30000" dirty="0"/>
              <a:t>63 </a:t>
            </a:r>
            <a:r>
              <a:rPr lang="en-GB" i="1" dirty="0"/>
              <a:t>He asked for a writing tablet, and to everyone’s astonishment he wrote, ‘His name is John.’</a:t>
            </a:r>
          </a:p>
          <a:p>
            <a:pPr lvl="1"/>
            <a:endParaRPr lang="en-GB" dirty="0" smtClean="0"/>
          </a:p>
        </p:txBody>
      </p:sp>
    </p:spTree>
    <p:extLst>
      <p:ext uri="{BB962C8B-B14F-4D97-AF65-F5344CB8AC3E}">
        <p14:creationId xmlns:p14="http://schemas.microsoft.com/office/powerpoint/2010/main" val="207667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5976664" cy="778098"/>
          </a:xfrm>
          <a:solidFill>
            <a:srgbClr val="FF0000"/>
          </a:solidFill>
        </p:spPr>
        <p:txBody>
          <a:bodyPr>
            <a:normAutofit/>
          </a:bodyPr>
          <a:lstStyle/>
          <a:p>
            <a:r>
              <a:rPr lang="en-GB" dirty="0" smtClean="0">
                <a:solidFill>
                  <a:schemeClr val="bg1"/>
                </a:solidFill>
              </a:rPr>
              <a:t>A Promise keeping God</a:t>
            </a:r>
            <a:endParaRPr lang="en-GB" dirty="0">
              <a:solidFill>
                <a:schemeClr val="bg1"/>
              </a:solidFill>
            </a:endParaRPr>
          </a:p>
        </p:txBody>
      </p:sp>
      <p:sp>
        <p:nvSpPr>
          <p:cNvPr id="4" name="Content Placeholder 3"/>
          <p:cNvSpPr>
            <a:spLocks noGrp="1"/>
          </p:cNvSpPr>
          <p:nvPr>
            <p:ph idx="1"/>
          </p:nvPr>
        </p:nvSpPr>
        <p:spPr>
          <a:xfrm>
            <a:off x="107504" y="1124744"/>
            <a:ext cx="8712968" cy="5616624"/>
          </a:xfrm>
        </p:spPr>
        <p:txBody>
          <a:bodyPr>
            <a:normAutofit/>
          </a:bodyPr>
          <a:lstStyle/>
          <a:p>
            <a:r>
              <a:rPr lang="en-GB" dirty="0" smtClean="0"/>
              <a:t>Mary tells us “He has helped His servant Israel” as promised to Abraham</a:t>
            </a:r>
          </a:p>
          <a:p>
            <a:r>
              <a:rPr lang="en-GB" dirty="0" smtClean="0"/>
              <a:t>Elizabeth responded personally</a:t>
            </a:r>
          </a:p>
          <a:p>
            <a:pPr lvl="1"/>
            <a:r>
              <a:rPr lang="en-GB" dirty="0" smtClean="0"/>
              <a:t>“My Lord”</a:t>
            </a:r>
          </a:p>
          <a:p>
            <a:r>
              <a:rPr lang="en-GB" dirty="0" smtClean="0"/>
              <a:t>Zechariah responded obediently Luke 1v62-63</a:t>
            </a:r>
          </a:p>
          <a:p>
            <a:r>
              <a:rPr lang="en-GB" dirty="0" smtClean="0"/>
              <a:t>Jesus is still Immanuel</a:t>
            </a:r>
          </a:p>
          <a:p>
            <a:pPr lvl="1"/>
            <a:r>
              <a:rPr lang="en-GB" dirty="0"/>
              <a:t>For He Himself has said, “I will never leave you nor forsake you.”</a:t>
            </a:r>
            <a:endParaRPr lang="en-GB" dirty="0" smtClean="0"/>
          </a:p>
        </p:txBody>
      </p:sp>
    </p:spTree>
    <p:extLst>
      <p:ext uri="{BB962C8B-B14F-4D97-AF65-F5344CB8AC3E}">
        <p14:creationId xmlns:p14="http://schemas.microsoft.com/office/powerpoint/2010/main" val="12415780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5194920" cy="778098"/>
          </a:xfrm>
          <a:solidFill>
            <a:srgbClr val="FF0000"/>
          </a:solidFill>
        </p:spPr>
        <p:txBody>
          <a:bodyPr>
            <a:normAutofit/>
          </a:bodyPr>
          <a:lstStyle/>
          <a:p>
            <a:r>
              <a:rPr lang="en-GB" dirty="0" smtClean="0">
                <a:solidFill>
                  <a:schemeClr val="bg1"/>
                </a:solidFill>
              </a:rPr>
              <a:t>No Ordinary Day</a:t>
            </a:r>
            <a:endParaRPr lang="en-GB" dirty="0">
              <a:solidFill>
                <a:schemeClr val="bg1"/>
              </a:solidFill>
            </a:endParaRPr>
          </a:p>
        </p:txBody>
      </p:sp>
      <p:sp>
        <p:nvSpPr>
          <p:cNvPr id="4" name="Content Placeholder 3"/>
          <p:cNvSpPr>
            <a:spLocks noGrp="1"/>
          </p:cNvSpPr>
          <p:nvPr>
            <p:ph idx="1"/>
          </p:nvPr>
        </p:nvSpPr>
        <p:spPr>
          <a:xfrm>
            <a:off x="179512" y="1124744"/>
            <a:ext cx="5616624" cy="5472608"/>
          </a:xfrm>
        </p:spPr>
        <p:txBody>
          <a:bodyPr>
            <a:normAutofit lnSpcReduction="10000"/>
          </a:bodyPr>
          <a:lstStyle/>
          <a:p>
            <a:r>
              <a:rPr lang="en-GB" b="1" baseline="30000" dirty="0"/>
              <a:t>8 </a:t>
            </a:r>
            <a:r>
              <a:rPr lang="en-GB" dirty="0"/>
              <a:t>Once when Zechariah’s division was on duty and he was serving as priest before God,</a:t>
            </a:r>
            <a:r>
              <a:rPr lang="en-GB" b="1" baseline="30000" dirty="0"/>
              <a:t>9 </a:t>
            </a:r>
            <a:r>
              <a:rPr lang="en-GB" dirty="0"/>
              <a:t>he was chosen by lot, according to the custom of the priesthood, to go into the temple of the Lord and burn incense. </a:t>
            </a:r>
            <a:r>
              <a:rPr lang="en-GB" b="1" baseline="30000" dirty="0"/>
              <a:t>10 </a:t>
            </a:r>
            <a:r>
              <a:rPr lang="en-GB" dirty="0"/>
              <a:t>And when the time for the burning of incense came, all the assembled worshippers were praying outside.</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2160" y="1157192"/>
            <a:ext cx="2880320" cy="56441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Arrow Connector 5"/>
          <p:cNvCxnSpPr/>
          <p:nvPr/>
        </p:nvCxnSpPr>
        <p:spPr>
          <a:xfrm flipV="1">
            <a:off x="5148064" y="2747784"/>
            <a:ext cx="2235696" cy="89724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308304" y="2348880"/>
            <a:ext cx="36576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8103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5194920" cy="778098"/>
          </a:xfrm>
          <a:solidFill>
            <a:srgbClr val="FF0000"/>
          </a:solidFill>
        </p:spPr>
        <p:txBody>
          <a:bodyPr>
            <a:normAutofit/>
          </a:bodyPr>
          <a:lstStyle/>
          <a:p>
            <a:r>
              <a:rPr lang="en-GB" dirty="0" smtClean="0">
                <a:solidFill>
                  <a:schemeClr val="bg1"/>
                </a:solidFill>
              </a:rPr>
              <a:t>No Ordinary Day</a:t>
            </a:r>
            <a:endParaRPr lang="en-GB" dirty="0">
              <a:solidFill>
                <a:schemeClr val="bg1"/>
              </a:solidFill>
            </a:endParaRPr>
          </a:p>
        </p:txBody>
      </p:sp>
      <p:sp>
        <p:nvSpPr>
          <p:cNvPr id="4" name="Content Placeholder 3"/>
          <p:cNvSpPr>
            <a:spLocks noGrp="1"/>
          </p:cNvSpPr>
          <p:nvPr>
            <p:ph idx="1"/>
          </p:nvPr>
        </p:nvSpPr>
        <p:spPr>
          <a:xfrm>
            <a:off x="107504" y="1124744"/>
            <a:ext cx="8856984" cy="4968552"/>
          </a:xfrm>
        </p:spPr>
        <p:txBody>
          <a:bodyPr>
            <a:normAutofit/>
          </a:bodyPr>
          <a:lstStyle/>
          <a:p>
            <a:r>
              <a:rPr lang="en-GB" b="1" baseline="30000" dirty="0"/>
              <a:t>11 </a:t>
            </a:r>
            <a:r>
              <a:rPr lang="en-GB" dirty="0"/>
              <a:t>Then an angel of the Lord appeared to him, standing at the right side of the altar of incense.</a:t>
            </a:r>
            <a:r>
              <a:rPr lang="en-GB" b="1" baseline="30000" dirty="0"/>
              <a:t>12 </a:t>
            </a:r>
            <a:r>
              <a:rPr lang="en-GB" dirty="0"/>
              <a:t>When Zechariah saw him, he was startled and was gripped with fear.</a:t>
            </a:r>
            <a:r>
              <a:rPr lang="en-GB" b="1" baseline="30000" dirty="0"/>
              <a:t>13 </a:t>
            </a:r>
            <a:r>
              <a:rPr lang="en-GB" dirty="0"/>
              <a:t>But the angel said to him: ‘Do not be afraid, Zechariah; </a:t>
            </a:r>
            <a:r>
              <a:rPr lang="en-GB" u="sng" dirty="0"/>
              <a:t>your prayer has been heard</a:t>
            </a:r>
            <a:r>
              <a:rPr lang="en-GB" dirty="0"/>
              <a:t>. Your wife Elizabeth will bear you a son, and you are to call him John</a:t>
            </a:r>
            <a:r>
              <a:rPr lang="en-GB" dirty="0" smtClean="0"/>
              <a:t>.</a:t>
            </a:r>
            <a:r>
              <a:rPr lang="en-GB" b="1" baseline="30000" dirty="0"/>
              <a:t> 14 </a:t>
            </a:r>
            <a:r>
              <a:rPr lang="en-GB" dirty="0"/>
              <a:t>He will be a joy and delight to you, and many will rejoice because of his birth,</a:t>
            </a:r>
          </a:p>
        </p:txBody>
      </p:sp>
    </p:spTree>
    <p:extLst>
      <p:ext uri="{BB962C8B-B14F-4D97-AF65-F5344CB8AC3E}">
        <p14:creationId xmlns:p14="http://schemas.microsoft.com/office/powerpoint/2010/main" val="32658553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88640"/>
            <a:ext cx="5194920" cy="778098"/>
          </a:xfrm>
          <a:solidFill>
            <a:srgbClr val="FF0000"/>
          </a:solidFill>
        </p:spPr>
        <p:txBody>
          <a:bodyPr>
            <a:normAutofit/>
          </a:bodyPr>
          <a:lstStyle/>
          <a:p>
            <a:r>
              <a:rPr lang="en-GB" dirty="0" smtClean="0">
                <a:solidFill>
                  <a:schemeClr val="bg1"/>
                </a:solidFill>
              </a:rPr>
              <a:t>No Ordinary Day</a:t>
            </a:r>
            <a:endParaRPr lang="en-GB" dirty="0">
              <a:solidFill>
                <a:schemeClr val="bg1"/>
              </a:solidFill>
            </a:endParaRPr>
          </a:p>
        </p:txBody>
      </p:sp>
      <p:sp>
        <p:nvSpPr>
          <p:cNvPr id="4" name="Content Placeholder 3"/>
          <p:cNvSpPr>
            <a:spLocks noGrp="1"/>
          </p:cNvSpPr>
          <p:nvPr>
            <p:ph idx="1"/>
          </p:nvPr>
        </p:nvSpPr>
        <p:spPr>
          <a:xfrm>
            <a:off x="179512" y="1196752"/>
            <a:ext cx="8712968" cy="5472608"/>
          </a:xfrm>
        </p:spPr>
        <p:txBody>
          <a:bodyPr>
            <a:normAutofit lnSpcReduction="10000"/>
          </a:bodyPr>
          <a:lstStyle/>
          <a:p>
            <a:r>
              <a:rPr lang="en-GB" dirty="0"/>
              <a:t> </a:t>
            </a:r>
            <a:r>
              <a:rPr lang="en-GB" b="1" baseline="30000" dirty="0"/>
              <a:t>15 </a:t>
            </a:r>
            <a:r>
              <a:rPr lang="en-GB" dirty="0"/>
              <a:t>for he will be great in the sight of the Lord. He is never to take wine or other fermented drink, and he will be filled with the Holy Spirit </a:t>
            </a:r>
            <a:r>
              <a:rPr lang="en-GB" u="sng" dirty="0"/>
              <a:t>even before he is born</a:t>
            </a:r>
            <a:r>
              <a:rPr lang="en-GB" dirty="0"/>
              <a:t>. </a:t>
            </a:r>
            <a:r>
              <a:rPr lang="en-GB" b="1" baseline="30000" dirty="0"/>
              <a:t>16 </a:t>
            </a:r>
            <a:r>
              <a:rPr lang="en-GB" dirty="0"/>
              <a:t>He will bring back many of the people of Israel to the Lord their God. </a:t>
            </a:r>
            <a:r>
              <a:rPr lang="en-GB" b="1" baseline="30000" dirty="0"/>
              <a:t>17 </a:t>
            </a:r>
            <a:r>
              <a:rPr lang="en-GB" dirty="0"/>
              <a:t>And he will go on before the Lord, in the spirit and power of </a:t>
            </a:r>
            <a:r>
              <a:rPr lang="en-GB" b="1" dirty="0"/>
              <a:t>Elijah</a:t>
            </a:r>
            <a:r>
              <a:rPr lang="en-GB" dirty="0"/>
              <a:t>, to turn the hearts of the parents to their children and the disobedient to the wisdom of the righteous – to make ready a people prepared for the Lord</a:t>
            </a:r>
            <a:r>
              <a:rPr lang="en-GB" dirty="0" smtClean="0"/>
              <a:t>.’ </a:t>
            </a:r>
          </a:p>
          <a:p>
            <a:pPr lvl="1"/>
            <a:r>
              <a:rPr lang="en-GB" dirty="0" smtClean="0"/>
              <a:t>Cross reference Malachi 4v5-6</a:t>
            </a:r>
            <a:endParaRPr lang="en-GB" dirty="0"/>
          </a:p>
        </p:txBody>
      </p:sp>
    </p:spTree>
    <p:extLst>
      <p:ext uri="{BB962C8B-B14F-4D97-AF65-F5344CB8AC3E}">
        <p14:creationId xmlns:p14="http://schemas.microsoft.com/office/powerpoint/2010/main" val="3585060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274638"/>
            <a:ext cx="5760640" cy="778098"/>
          </a:xfrm>
          <a:solidFill>
            <a:srgbClr val="FF0000"/>
          </a:solidFill>
        </p:spPr>
        <p:txBody>
          <a:bodyPr>
            <a:normAutofit fontScale="90000"/>
          </a:bodyPr>
          <a:lstStyle/>
          <a:p>
            <a:r>
              <a:rPr lang="en-GB" dirty="0" smtClean="0">
                <a:solidFill>
                  <a:schemeClr val="bg1"/>
                </a:solidFill>
              </a:rPr>
              <a:t>A disappointing response</a:t>
            </a:r>
            <a:endParaRPr lang="en-GB" dirty="0">
              <a:solidFill>
                <a:schemeClr val="bg1"/>
              </a:solidFill>
            </a:endParaRPr>
          </a:p>
        </p:txBody>
      </p:sp>
      <p:sp>
        <p:nvSpPr>
          <p:cNvPr id="4" name="Content Placeholder 3"/>
          <p:cNvSpPr>
            <a:spLocks noGrp="1"/>
          </p:cNvSpPr>
          <p:nvPr>
            <p:ph idx="1"/>
          </p:nvPr>
        </p:nvSpPr>
        <p:spPr>
          <a:xfrm>
            <a:off x="179512" y="1196752"/>
            <a:ext cx="8712968" cy="5472608"/>
          </a:xfrm>
        </p:spPr>
        <p:txBody>
          <a:bodyPr>
            <a:normAutofit/>
          </a:bodyPr>
          <a:lstStyle/>
          <a:p>
            <a:r>
              <a:rPr lang="en-GB" dirty="0"/>
              <a:t> </a:t>
            </a:r>
            <a:r>
              <a:rPr lang="en-GB" b="1" baseline="30000" dirty="0"/>
              <a:t>18 </a:t>
            </a:r>
            <a:r>
              <a:rPr lang="en-GB" dirty="0"/>
              <a:t>Zechariah asked the angel, ‘How can I be sure of this? I am an old man and my wife is well on in years.’</a:t>
            </a:r>
          </a:p>
          <a:p>
            <a:r>
              <a:rPr lang="en-GB" b="1" baseline="30000" dirty="0"/>
              <a:t>19 </a:t>
            </a:r>
            <a:r>
              <a:rPr lang="en-GB" dirty="0"/>
              <a:t>The angel said to him, ‘I am Gabriel. I stand in the presence of God, and I have been sent to speak to you and to tell you this good news.</a:t>
            </a:r>
            <a:r>
              <a:rPr lang="en-GB" b="1" baseline="30000" dirty="0"/>
              <a:t>20 </a:t>
            </a:r>
            <a:r>
              <a:rPr lang="en-GB" dirty="0"/>
              <a:t>And now you will be silent and not able to speak until the day this happens, </a:t>
            </a:r>
            <a:r>
              <a:rPr lang="en-GB" u="sng" dirty="0"/>
              <a:t>because you did not believe my words</a:t>
            </a:r>
            <a:r>
              <a:rPr lang="en-GB" dirty="0"/>
              <a:t>, which will come true at their appointed time</a:t>
            </a:r>
            <a:r>
              <a:rPr lang="en-GB" dirty="0" smtClean="0"/>
              <a:t>.’</a:t>
            </a:r>
            <a:endParaRPr lang="en-GB" dirty="0"/>
          </a:p>
        </p:txBody>
      </p:sp>
    </p:spTree>
    <p:extLst>
      <p:ext uri="{BB962C8B-B14F-4D97-AF65-F5344CB8AC3E}">
        <p14:creationId xmlns:p14="http://schemas.microsoft.com/office/powerpoint/2010/main" val="1426993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6156176" y="4293096"/>
            <a:ext cx="720080" cy="21602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27584" y="188640"/>
            <a:ext cx="3312368" cy="1224136"/>
          </a:xfrm>
          <a:solidFill>
            <a:srgbClr val="FF0000"/>
          </a:solidFill>
        </p:spPr>
        <p:txBody>
          <a:bodyPr>
            <a:normAutofit fontScale="90000"/>
          </a:bodyPr>
          <a:lstStyle/>
          <a:p>
            <a:r>
              <a:rPr lang="en-GB" dirty="0" smtClean="0">
                <a:solidFill>
                  <a:schemeClr val="bg1"/>
                </a:solidFill>
              </a:rPr>
              <a:t>Another visit</a:t>
            </a:r>
            <a:br>
              <a:rPr lang="en-GB" dirty="0" smtClean="0">
                <a:solidFill>
                  <a:schemeClr val="bg1"/>
                </a:solidFill>
              </a:rPr>
            </a:br>
            <a:r>
              <a:rPr lang="en-GB" dirty="0" smtClean="0">
                <a:solidFill>
                  <a:schemeClr val="bg1"/>
                </a:solidFill>
              </a:rPr>
              <a:t> another place</a:t>
            </a:r>
            <a:endParaRPr lang="en-GB" dirty="0">
              <a:solidFill>
                <a:schemeClr val="bg1"/>
              </a:solidFill>
            </a:endParaRPr>
          </a:p>
        </p:txBody>
      </p:sp>
      <p:sp>
        <p:nvSpPr>
          <p:cNvPr id="4" name="Content Placeholder 3"/>
          <p:cNvSpPr>
            <a:spLocks noGrp="1"/>
          </p:cNvSpPr>
          <p:nvPr>
            <p:ph idx="1"/>
          </p:nvPr>
        </p:nvSpPr>
        <p:spPr>
          <a:xfrm>
            <a:off x="107504" y="1988840"/>
            <a:ext cx="4032448" cy="3528392"/>
          </a:xfrm>
        </p:spPr>
        <p:txBody>
          <a:bodyPr>
            <a:normAutofit/>
          </a:bodyPr>
          <a:lstStyle/>
          <a:p>
            <a:r>
              <a:rPr lang="en-GB" b="1" baseline="30000" dirty="0"/>
              <a:t>26 </a:t>
            </a:r>
            <a:r>
              <a:rPr lang="en-GB" dirty="0"/>
              <a:t>In the sixth month of Elizabeth’s pregnancy, God sent the angel Gabriel to </a:t>
            </a:r>
            <a:r>
              <a:rPr lang="en-GB" u="sng" dirty="0"/>
              <a:t>Nazareth,</a:t>
            </a:r>
            <a:r>
              <a:rPr lang="en-GB" dirty="0"/>
              <a:t> a town in </a:t>
            </a:r>
            <a:r>
              <a:rPr lang="en-GB" u="sng" dirty="0" smtClean="0"/>
              <a:t>Galilee</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27984" y="116632"/>
            <a:ext cx="4296871" cy="65527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Straight Arrow Connector 4"/>
          <p:cNvCxnSpPr/>
          <p:nvPr/>
        </p:nvCxnSpPr>
        <p:spPr>
          <a:xfrm flipV="1">
            <a:off x="3903653" y="1628800"/>
            <a:ext cx="2952328" cy="252028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56176" y="4509120"/>
            <a:ext cx="576064" cy="0"/>
          </a:xfrm>
          <a:prstGeom prst="line">
            <a:avLst/>
          </a:prstGeom>
          <a:ln w="412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595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128792" cy="778098"/>
          </a:xfrm>
          <a:solidFill>
            <a:srgbClr val="FF0000"/>
          </a:solidFill>
        </p:spPr>
        <p:txBody>
          <a:bodyPr>
            <a:normAutofit fontScale="90000"/>
          </a:bodyPr>
          <a:lstStyle/>
          <a:p>
            <a:r>
              <a:rPr lang="en-GB" dirty="0" smtClean="0">
                <a:solidFill>
                  <a:schemeClr val="bg1"/>
                </a:solidFill>
              </a:rPr>
              <a:t>Another visit, another promise</a:t>
            </a:r>
            <a:endParaRPr lang="en-GB" dirty="0">
              <a:solidFill>
                <a:schemeClr val="bg1"/>
              </a:solidFill>
            </a:endParaRPr>
          </a:p>
        </p:txBody>
      </p:sp>
      <p:sp>
        <p:nvSpPr>
          <p:cNvPr id="4" name="Content Placeholder 3"/>
          <p:cNvSpPr>
            <a:spLocks noGrp="1"/>
          </p:cNvSpPr>
          <p:nvPr>
            <p:ph idx="1"/>
          </p:nvPr>
        </p:nvSpPr>
        <p:spPr>
          <a:xfrm>
            <a:off x="107504" y="1124744"/>
            <a:ext cx="8856984" cy="5400600"/>
          </a:xfrm>
        </p:spPr>
        <p:txBody>
          <a:bodyPr>
            <a:normAutofit lnSpcReduction="10000"/>
          </a:bodyPr>
          <a:lstStyle/>
          <a:p>
            <a:r>
              <a:rPr lang="en-GB" b="1" baseline="30000" dirty="0"/>
              <a:t>26 </a:t>
            </a:r>
            <a:r>
              <a:rPr lang="en-GB" dirty="0"/>
              <a:t>In the sixth month of Elizabeth’s pregnancy, God sent the angel Gabriel to Nazareth, a town in Galilee, </a:t>
            </a:r>
            <a:r>
              <a:rPr lang="en-GB" b="1" baseline="30000" dirty="0"/>
              <a:t>27 </a:t>
            </a:r>
            <a:r>
              <a:rPr lang="en-GB" dirty="0"/>
              <a:t>to a virgin pledged to be married to a man named Joseph, a descendant of David. The virgin’s name was Mary.</a:t>
            </a:r>
            <a:r>
              <a:rPr lang="en-GB" b="1" baseline="30000" dirty="0"/>
              <a:t>28 </a:t>
            </a:r>
            <a:r>
              <a:rPr lang="en-GB" dirty="0"/>
              <a:t>The angel went to her and said, ‘Greetings, you who are highly favoured! The Lord is with you.’</a:t>
            </a:r>
          </a:p>
          <a:p>
            <a:r>
              <a:rPr lang="en-GB" b="1" baseline="30000" dirty="0"/>
              <a:t>29 </a:t>
            </a:r>
            <a:r>
              <a:rPr lang="en-GB" dirty="0"/>
              <a:t>Mary was greatly troubled at his words and wondered what kind of greeting this might be. </a:t>
            </a:r>
            <a:r>
              <a:rPr lang="en-GB" b="1" baseline="30000" dirty="0"/>
              <a:t>30 </a:t>
            </a:r>
            <a:r>
              <a:rPr lang="en-GB" dirty="0"/>
              <a:t>But the angel said to her, ‘Do not be afraid, Mary, you have found favour with God. </a:t>
            </a:r>
          </a:p>
          <a:p>
            <a:endParaRPr lang="en-GB" dirty="0"/>
          </a:p>
        </p:txBody>
      </p:sp>
    </p:spTree>
    <p:extLst>
      <p:ext uri="{BB962C8B-B14F-4D97-AF65-F5344CB8AC3E}">
        <p14:creationId xmlns:p14="http://schemas.microsoft.com/office/powerpoint/2010/main" val="27325879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128792" cy="778098"/>
          </a:xfrm>
          <a:solidFill>
            <a:srgbClr val="FF0000"/>
          </a:solidFill>
        </p:spPr>
        <p:txBody>
          <a:bodyPr>
            <a:normAutofit fontScale="90000"/>
          </a:bodyPr>
          <a:lstStyle/>
          <a:p>
            <a:r>
              <a:rPr lang="en-GB" dirty="0" smtClean="0">
                <a:solidFill>
                  <a:schemeClr val="bg1"/>
                </a:solidFill>
              </a:rPr>
              <a:t>Another visit, another promise</a:t>
            </a:r>
            <a:endParaRPr lang="en-GB" dirty="0">
              <a:solidFill>
                <a:schemeClr val="bg1"/>
              </a:solidFill>
            </a:endParaRPr>
          </a:p>
        </p:txBody>
      </p:sp>
      <p:sp>
        <p:nvSpPr>
          <p:cNvPr id="4" name="Content Placeholder 3"/>
          <p:cNvSpPr>
            <a:spLocks noGrp="1"/>
          </p:cNvSpPr>
          <p:nvPr>
            <p:ph idx="1"/>
          </p:nvPr>
        </p:nvSpPr>
        <p:spPr>
          <a:xfrm>
            <a:off x="107504" y="1124744"/>
            <a:ext cx="8856984" cy="5400600"/>
          </a:xfrm>
        </p:spPr>
        <p:txBody>
          <a:bodyPr>
            <a:normAutofit/>
          </a:bodyPr>
          <a:lstStyle/>
          <a:p>
            <a:r>
              <a:rPr lang="en-GB" dirty="0"/>
              <a:t>  </a:t>
            </a:r>
            <a:r>
              <a:rPr lang="en-GB" b="1" baseline="30000" dirty="0"/>
              <a:t>31 </a:t>
            </a:r>
            <a:r>
              <a:rPr lang="en-GB" dirty="0"/>
              <a:t>You will conceive and give birth to a son, and you are to call him Jesus. </a:t>
            </a:r>
            <a:r>
              <a:rPr lang="en-GB" b="1" baseline="30000" dirty="0"/>
              <a:t>32 </a:t>
            </a:r>
            <a:r>
              <a:rPr lang="en-GB" dirty="0"/>
              <a:t>He will be great and will be called the Son of the Most High. The Lord God will give him the </a:t>
            </a:r>
            <a:r>
              <a:rPr lang="en-GB" u="sng" dirty="0"/>
              <a:t>throne of his father David</a:t>
            </a:r>
            <a:r>
              <a:rPr lang="en-GB" dirty="0"/>
              <a:t>,</a:t>
            </a:r>
            <a:r>
              <a:rPr lang="en-GB" b="1" baseline="30000" dirty="0"/>
              <a:t>33 </a:t>
            </a:r>
            <a:r>
              <a:rPr lang="en-GB" dirty="0"/>
              <a:t>and he will reign over Jacob’s descendants for ever; </a:t>
            </a:r>
            <a:r>
              <a:rPr lang="en-GB" u="sng" dirty="0"/>
              <a:t>his kingdom will never end</a:t>
            </a:r>
            <a:r>
              <a:rPr lang="en-GB" dirty="0" smtClean="0"/>
              <a:t>.’</a:t>
            </a:r>
          </a:p>
          <a:p>
            <a:pPr lvl="1"/>
            <a:r>
              <a:rPr lang="en-GB" dirty="0" smtClean="0"/>
              <a:t>Isaiah 9v7, 2 Sam 7v13</a:t>
            </a:r>
            <a:endParaRPr lang="en-GB" dirty="0"/>
          </a:p>
          <a:p>
            <a:endParaRPr lang="en-GB" dirty="0"/>
          </a:p>
        </p:txBody>
      </p:sp>
    </p:spTree>
    <p:extLst>
      <p:ext uri="{BB962C8B-B14F-4D97-AF65-F5344CB8AC3E}">
        <p14:creationId xmlns:p14="http://schemas.microsoft.com/office/powerpoint/2010/main" val="4085044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2613</TotalTime>
  <Words>198</Words>
  <Application>Microsoft Office PowerPoint</Application>
  <PresentationFormat>On-screen Show (4:3)</PresentationFormat>
  <Paragraphs>75</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Promises given Luke 1v5-20</vt:lpstr>
      <vt:lpstr>No Ordinary Day</vt:lpstr>
      <vt:lpstr>No Ordinary Day</vt:lpstr>
      <vt:lpstr>No Ordinary Day</vt:lpstr>
      <vt:lpstr>A disappointing response</vt:lpstr>
      <vt:lpstr>Another visit  another place</vt:lpstr>
      <vt:lpstr>Another visit, another promise</vt:lpstr>
      <vt:lpstr>Another visit, another promise</vt:lpstr>
      <vt:lpstr>Another question, a different spirit</vt:lpstr>
      <vt:lpstr>The forerunner and the King </vt:lpstr>
      <vt:lpstr>The forerunner leaps</vt:lpstr>
      <vt:lpstr>Story so far…</vt:lpstr>
      <vt:lpstr>The virgin sings of a big God</vt:lpstr>
      <vt:lpstr>The virgin sings a big picture</vt:lpstr>
      <vt:lpstr>Abraham blessed to be a blessing </vt:lpstr>
      <vt:lpstr>Abraham blessed to be a blessing </vt:lpstr>
      <vt:lpstr>Paul explains it</vt:lpstr>
      <vt:lpstr>Paul expands it</vt:lpstr>
      <vt:lpstr>A Promise keeping God</vt:lpstr>
      <vt:lpstr>A Promise keeping God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Promises kept and claimed</dc:title>
  <dc:creator>User</dc:creator>
  <cp:lastModifiedBy>User</cp:lastModifiedBy>
  <cp:revision>31</cp:revision>
  <cp:lastPrinted>2015-12-17T15:07:58Z</cp:lastPrinted>
  <dcterms:created xsi:type="dcterms:W3CDTF">2014-12-19T17:39:34Z</dcterms:created>
  <dcterms:modified xsi:type="dcterms:W3CDTF">2015-12-19T09:52:25Z</dcterms:modified>
</cp:coreProperties>
</file>